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sldIdLst>
    <p:sldId id="256" r:id="rId2"/>
    <p:sldId id="1293" r:id="rId3"/>
    <p:sldId id="1294" r:id="rId4"/>
    <p:sldId id="1295" r:id="rId5"/>
    <p:sldId id="487" r:id="rId6"/>
    <p:sldId id="257" r:id="rId7"/>
    <p:sldId id="262" r:id="rId8"/>
    <p:sldId id="263" r:id="rId9"/>
    <p:sldId id="443" r:id="rId10"/>
    <p:sldId id="442" r:id="rId11"/>
    <p:sldId id="1270" r:id="rId12"/>
    <p:sldId id="1271" r:id="rId13"/>
    <p:sldId id="1272" r:id="rId14"/>
    <p:sldId id="1274" r:id="rId15"/>
    <p:sldId id="1273" r:id="rId16"/>
    <p:sldId id="1289" r:id="rId17"/>
    <p:sldId id="1269" r:id="rId18"/>
    <p:sldId id="1275" r:id="rId19"/>
    <p:sldId id="1280" r:id="rId20"/>
    <p:sldId id="1276" r:id="rId21"/>
    <p:sldId id="1283" r:id="rId22"/>
    <p:sldId id="1277" r:id="rId23"/>
    <p:sldId id="1284" r:id="rId24"/>
    <p:sldId id="1285" r:id="rId25"/>
    <p:sldId id="1278" r:id="rId26"/>
    <p:sldId id="1286" r:id="rId27"/>
    <p:sldId id="1279" r:id="rId28"/>
    <p:sldId id="1287" r:id="rId29"/>
    <p:sldId id="1288" r:id="rId30"/>
    <p:sldId id="1291" r:id="rId31"/>
    <p:sldId id="1290" r:id="rId32"/>
    <p:sldId id="1292" r:id="rId33"/>
    <p:sldId id="452" r:id="rId34"/>
    <p:sldId id="453" r:id="rId35"/>
    <p:sldId id="454" r:id="rId36"/>
    <p:sldId id="480" r:id="rId37"/>
    <p:sldId id="481" r:id="rId38"/>
    <p:sldId id="520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15" autoAdjust="0"/>
    <p:restoredTop sz="94660"/>
  </p:normalViewPr>
  <p:slideViewPr>
    <p:cSldViewPr>
      <p:cViewPr varScale="1">
        <p:scale>
          <a:sx n="85" d="100"/>
          <a:sy n="85" d="100"/>
        </p:scale>
        <p:origin x="163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41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EBFCCA-0DEA-4921-A10B-5F7078C24353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AD8758-94C0-4191-8305-B6FBE5FB52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183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D8758-94C0-4191-8305-B6FBE5FB52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62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35013" y="2508250"/>
            <a:ext cx="7551737" cy="547688"/>
          </a:xfrm>
        </p:spPr>
        <p:txBody>
          <a:bodyPr/>
          <a:lstStyle>
            <a:lvl1pPr marL="228600" indent="0">
              <a:buFont typeface="Wingdings" pitchFamily="2" charset="2"/>
              <a:buNone/>
              <a:defRPr sz="23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735013" y="1890713"/>
            <a:ext cx="7551737" cy="542925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2767013" y="6564313"/>
            <a:ext cx="2513012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/>
          <a:p>
            <a:pPr algn="ctr" defTabSz="969963" eaLnBrk="0" hangingPunct="0">
              <a:spcBef>
                <a:spcPct val="50000"/>
              </a:spcBef>
            </a:pPr>
            <a:endParaRPr lang="en-US" sz="19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2146" name="Group 98"/>
          <p:cNvGrpSpPr>
            <a:grpSpLocks/>
          </p:cNvGrpSpPr>
          <p:nvPr/>
        </p:nvGrpSpPr>
        <p:grpSpPr bwMode="auto">
          <a:xfrm>
            <a:off x="0" y="0"/>
            <a:ext cx="8515350" cy="6858000"/>
            <a:chOff x="0" y="0"/>
            <a:chExt cx="5364" cy="4320"/>
          </a:xfrm>
        </p:grpSpPr>
        <p:sp>
          <p:nvSpPr>
            <p:cNvPr id="2140" name="Line 92"/>
            <p:cNvSpPr>
              <a:spLocks noChangeShapeType="1"/>
            </p:cNvSpPr>
            <p:nvPr userDrawn="1"/>
          </p:nvSpPr>
          <p:spPr bwMode="auto">
            <a:xfrm>
              <a:off x="463" y="1553"/>
              <a:ext cx="4901" cy="0"/>
            </a:xfrm>
            <a:prstGeom prst="line">
              <a:avLst/>
            </a:prstGeom>
            <a:noFill/>
            <a:ln w="25400">
              <a:solidFill>
                <a:srgbClr val="003264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145" name="Picture 97" descr="blue-gradient"/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64" cy="43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752029" y="5842395"/>
            <a:ext cx="3429000" cy="889700"/>
          </a:xfrm>
        </p:spPr>
        <p:txBody>
          <a:bodyPr/>
          <a:lstStyle>
            <a:lvl1pPr marL="0" indent="0">
              <a:buNone/>
              <a:defRPr>
                <a:solidFill>
                  <a:srgbClr val="175083"/>
                </a:solidFill>
              </a:defRPr>
            </a:lvl1pPr>
          </a:lstStyle>
          <a:p>
            <a:pPr lvl="0"/>
            <a:r>
              <a:rPr lang="en-US" dirty="0"/>
              <a:t>Name of Seminar </a:t>
            </a:r>
          </a:p>
          <a:p>
            <a:pPr lvl="0"/>
            <a:r>
              <a:rPr lang="en-US" dirty="0"/>
              <a:t>Date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867400"/>
            <a:ext cx="4038600" cy="9381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173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5300" y="90488"/>
            <a:ext cx="2128838" cy="24780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4025" y="90488"/>
            <a:ext cx="6238875" cy="24780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47372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A32B8A6-1F48-4842-AA19-1420913A1C56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9A091C-503D-4B33-BA75-98721108B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59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401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0643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825500"/>
            <a:ext cx="3836988" cy="174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9163" y="825500"/>
            <a:ext cx="3836987" cy="174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7731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3269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5848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481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042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shield-on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909638"/>
            <a:ext cx="329088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53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tif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825500"/>
            <a:ext cx="7826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7648" rIns="0" bIns="97648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Level 1</a:t>
            </a:r>
          </a:p>
          <a:p>
            <a:pPr lvl="1"/>
            <a:r>
              <a:rPr lang="en-US" dirty="0"/>
              <a:t>Level two</a:t>
            </a:r>
          </a:p>
          <a:p>
            <a:pPr lvl="2"/>
            <a:r>
              <a:rPr lang="en-US" dirty="0"/>
              <a:t>Level three</a:t>
            </a:r>
          </a:p>
          <a:p>
            <a:pPr lvl="3"/>
            <a:r>
              <a:rPr lang="en-US" dirty="0"/>
              <a:t>Level four</a:t>
            </a:r>
          </a:p>
          <a:p>
            <a:pPr lvl="4"/>
            <a:r>
              <a:rPr lang="en-US" dirty="0"/>
              <a:t>Level five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454025" y="90488"/>
            <a:ext cx="8520113" cy="55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2767013" y="6564313"/>
            <a:ext cx="2513012" cy="38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7648" tIns="48825" rIns="97648" bIns="48825">
            <a:spAutoFit/>
          </a:bodyPr>
          <a:lstStyle/>
          <a:p>
            <a:pPr algn="ctr" defTabSz="969963" eaLnBrk="0" hangingPunct="0">
              <a:spcBef>
                <a:spcPct val="50000"/>
              </a:spcBef>
            </a:pPr>
            <a:endParaRPr lang="en-US" sz="1900">
              <a:solidFill>
                <a:schemeClr val="tx1"/>
              </a:solidFill>
              <a:latin typeface="Arial" charset="0"/>
            </a:endParaRPr>
          </a:p>
        </p:txBody>
      </p:sp>
      <p:grpSp>
        <p:nvGrpSpPr>
          <p:cNvPr id="1053" name="Group 29"/>
          <p:cNvGrpSpPr>
            <a:grpSpLocks/>
          </p:cNvGrpSpPr>
          <p:nvPr/>
        </p:nvGrpSpPr>
        <p:grpSpPr bwMode="auto">
          <a:xfrm>
            <a:off x="0" y="673100"/>
            <a:ext cx="9144000" cy="5824538"/>
            <a:chOff x="0" y="424"/>
            <a:chExt cx="5760" cy="3669"/>
          </a:xfrm>
        </p:grpSpPr>
        <p:sp>
          <p:nvSpPr>
            <p:cNvPr id="1033" name="Line 9"/>
            <p:cNvSpPr>
              <a:spLocks noChangeShapeType="1"/>
            </p:cNvSpPr>
            <p:nvPr userDrawn="1"/>
          </p:nvSpPr>
          <p:spPr bwMode="auto">
            <a:xfrm>
              <a:off x="0" y="4093"/>
              <a:ext cx="5760" cy="0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7" name="Line 13"/>
            <p:cNvSpPr>
              <a:spLocks noChangeShapeType="1"/>
            </p:cNvSpPr>
            <p:nvPr userDrawn="1"/>
          </p:nvSpPr>
          <p:spPr bwMode="auto">
            <a:xfrm>
              <a:off x="0" y="424"/>
              <a:ext cx="5760" cy="0"/>
            </a:xfrm>
            <a:prstGeom prst="line">
              <a:avLst/>
            </a:prstGeom>
            <a:noFill/>
            <a:ln w="12700">
              <a:solidFill>
                <a:srgbClr val="96969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50" name="Picture 2" descr="C:\Users\bcosg\Pictures\mckaySmall copy.tif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14" b="32538"/>
          <a:stretch/>
        </p:blipFill>
        <p:spPr bwMode="auto">
          <a:xfrm>
            <a:off x="12700" y="6559034"/>
            <a:ext cx="3389312" cy="325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C00000"/>
          </a:solidFill>
          <a:latin typeface="+mj-lt"/>
          <a:ea typeface="+mj-ea"/>
          <a:cs typeface="+mj-cs"/>
        </a:defRPr>
      </a:lvl1pPr>
      <a:lvl2pPr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charset="0"/>
        </a:defRPr>
      </a:lvl2pPr>
      <a:lvl3pPr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charset="0"/>
        </a:defRPr>
      </a:lvl3pPr>
      <a:lvl4pPr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charset="0"/>
        </a:defRPr>
      </a:lvl4pPr>
      <a:lvl5pPr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charset="0"/>
        </a:defRPr>
      </a:lvl5pPr>
      <a:lvl6pPr marL="457200"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charset="0"/>
        </a:defRPr>
      </a:lvl6pPr>
      <a:lvl7pPr marL="914400"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charset="0"/>
        </a:defRPr>
      </a:lvl7pPr>
      <a:lvl8pPr marL="1371600"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charset="0"/>
        </a:defRPr>
      </a:lvl8pPr>
      <a:lvl9pPr marL="1828800" algn="l" defTabSz="969963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AA2B3E"/>
          </a:solidFill>
          <a:latin typeface="Arial" charset="0"/>
        </a:defRPr>
      </a:lvl9pPr>
    </p:titleStyle>
    <p:bodyStyle>
      <a:lvl1pPr marL="242888" indent="-242888" algn="l" defTabSz="901700" rtl="0" eaLnBrk="1" fontAlgn="base" hangingPunct="1">
        <a:spcBef>
          <a:spcPts val="400"/>
        </a:spcBef>
        <a:spcAft>
          <a:spcPts val="200"/>
        </a:spcAft>
        <a:buClr>
          <a:srgbClr val="C00000"/>
        </a:buClr>
        <a:buFont typeface="Wingdings" pitchFamily="2" charset="2"/>
        <a:buChar char="w"/>
        <a:defRPr sz="2000" b="1">
          <a:solidFill>
            <a:srgbClr val="000000"/>
          </a:solidFill>
          <a:latin typeface="+mn-lt"/>
          <a:ea typeface="+mn-ea"/>
          <a:cs typeface="+mn-cs"/>
        </a:defRPr>
      </a:lvl1pPr>
      <a:lvl2pPr marL="660400" indent="-303213" algn="l" defTabSz="901700" rtl="0" eaLnBrk="1" fontAlgn="base" hangingPunct="1">
        <a:spcBef>
          <a:spcPts val="200"/>
        </a:spcBef>
        <a:spcAft>
          <a:spcPts val="200"/>
        </a:spcAft>
        <a:buClr>
          <a:srgbClr val="C00000"/>
        </a:buClr>
        <a:buChar char="•"/>
        <a:defRPr>
          <a:solidFill>
            <a:srgbClr val="000000"/>
          </a:solidFill>
          <a:latin typeface="+mn-lt"/>
        </a:defRPr>
      </a:lvl2pPr>
      <a:lvl3pPr marL="1077913" indent="-303213" algn="l" defTabSz="901700" rtl="0" eaLnBrk="1" fontAlgn="base" hangingPunct="1">
        <a:spcBef>
          <a:spcPts val="200"/>
        </a:spcBef>
        <a:spcAft>
          <a:spcPts val="200"/>
        </a:spcAft>
        <a:buClr>
          <a:srgbClr val="C00000"/>
        </a:buClr>
        <a:buFont typeface="Arial" charset="0"/>
        <a:buChar char="–"/>
        <a:defRPr>
          <a:solidFill>
            <a:srgbClr val="000000"/>
          </a:solidFill>
          <a:latin typeface="+mn-lt"/>
        </a:defRPr>
      </a:lvl3pPr>
      <a:lvl4pPr marL="1438275" indent="-246063" algn="l" defTabSz="901700" rtl="0" eaLnBrk="1" fontAlgn="base" hangingPunct="1">
        <a:spcBef>
          <a:spcPts val="200"/>
        </a:spcBef>
        <a:spcAft>
          <a:spcPts val="200"/>
        </a:spcAft>
        <a:buClr>
          <a:srgbClr val="C00000"/>
        </a:buClr>
        <a:buFont typeface="Franklin Gothic Book" pitchFamily="34" charset="0"/>
        <a:buChar char="○"/>
        <a:defRPr sz="1600">
          <a:solidFill>
            <a:srgbClr val="000000"/>
          </a:solidFill>
          <a:latin typeface="+mn-lt"/>
        </a:defRPr>
      </a:lvl4pPr>
      <a:lvl5pPr marL="1795463" indent="-242888" algn="l" defTabSz="901700" rtl="0" eaLnBrk="1" fontAlgn="base" hangingPunct="1">
        <a:spcBef>
          <a:spcPts val="200"/>
        </a:spcBef>
        <a:spcAft>
          <a:spcPts val="200"/>
        </a:spcAft>
        <a:buClr>
          <a:srgbClr val="C00000"/>
        </a:buClr>
        <a:buFont typeface="Franklin Gothic Book" pitchFamily="34" charset="0"/>
        <a:buChar char="–"/>
        <a:defRPr sz="1600">
          <a:solidFill>
            <a:srgbClr val="000000"/>
          </a:solidFill>
          <a:latin typeface="+mn-lt"/>
        </a:defRPr>
      </a:lvl5pPr>
      <a:lvl6pPr marL="2252663" indent="-242888" algn="l" defTabSz="901700" rtl="0" eaLnBrk="1" fontAlgn="base" hangingPunct="1">
        <a:spcBef>
          <a:spcPts val="200"/>
        </a:spcBef>
        <a:spcAft>
          <a:spcPts val="200"/>
        </a:spcAft>
        <a:buClr>
          <a:schemeClr val="tx2"/>
        </a:buClr>
        <a:buFont typeface="Franklin Gothic Book" pitchFamily="34" charset="0"/>
        <a:buChar char="–"/>
        <a:defRPr sz="1600">
          <a:solidFill>
            <a:srgbClr val="000000"/>
          </a:solidFill>
          <a:latin typeface="+mn-lt"/>
        </a:defRPr>
      </a:lvl6pPr>
      <a:lvl7pPr marL="2709863" indent="-242888" algn="l" defTabSz="901700" rtl="0" eaLnBrk="1" fontAlgn="base" hangingPunct="1">
        <a:spcBef>
          <a:spcPts val="200"/>
        </a:spcBef>
        <a:spcAft>
          <a:spcPts val="200"/>
        </a:spcAft>
        <a:buClr>
          <a:schemeClr val="tx2"/>
        </a:buClr>
        <a:buFont typeface="Franklin Gothic Book" pitchFamily="34" charset="0"/>
        <a:buChar char="–"/>
        <a:defRPr sz="1600">
          <a:solidFill>
            <a:srgbClr val="000000"/>
          </a:solidFill>
          <a:latin typeface="+mn-lt"/>
        </a:defRPr>
      </a:lvl7pPr>
      <a:lvl8pPr marL="3167063" indent="-242888" algn="l" defTabSz="901700" rtl="0" eaLnBrk="1" fontAlgn="base" hangingPunct="1">
        <a:spcBef>
          <a:spcPts val="200"/>
        </a:spcBef>
        <a:spcAft>
          <a:spcPts val="200"/>
        </a:spcAft>
        <a:buClr>
          <a:schemeClr val="tx2"/>
        </a:buClr>
        <a:buFont typeface="Franklin Gothic Book" pitchFamily="34" charset="0"/>
        <a:buChar char="–"/>
        <a:defRPr sz="1600">
          <a:solidFill>
            <a:srgbClr val="000000"/>
          </a:solidFill>
          <a:latin typeface="+mn-lt"/>
        </a:defRPr>
      </a:lvl8pPr>
      <a:lvl9pPr marL="3624263" indent="-242888" algn="l" defTabSz="901700" rtl="0" eaLnBrk="1" fontAlgn="base" hangingPunct="1">
        <a:spcBef>
          <a:spcPts val="200"/>
        </a:spcBef>
        <a:spcAft>
          <a:spcPts val="200"/>
        </a:spcAft>
        <a:buClr>
          <a:schemeClr val="tx2"/>
        </a:buClr>
        <a:buFont typeface="Franklin Gothic Book" pitchFamily="34" charset="0"/>
        <a:buChar char="–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dirty="0"/>
              <a:t>Snehal Shetye, Ph.D.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 sz="quarter"/>
          </p:nvPr>
        </p:nvSpPr>
        <p:spPr>
          <a:xfrm>
            <a:off x="735012" y="1371600"/>
            <a:ext cx="7551737" cy="542925"/>
          </a:xfrm>
        </p:spPr>
        <p:txBody>
          <a:bodyPr/>
          <a:lstStyle/>
          <a:p>
            <a:r>
              <a:rPr lang="en-US" dirty="0"/>
              <a:t>Mechanical Response of Tendons, Ligaments, and Skin: A Practical Approach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752028" y="5842395"/>
            <a:ext cx="4048571" cy="1197477"/>
          </a:xfrm>
        </p:spPr>
        <p:txBody>
          <a:bodyPr/>
          <a:lstStyle/>
          <a:p>
            <a:r>
              <a:rPr lang="en-US" dirty="0"/>
              <a:t>PCMD Biomechanics Core</a:t>
            </a:r>
          </a:p>
          <a:p>
            <a:r>
              <a:rPr lang="en-US" dirty="0"/>
              <a:t>Learning Lunch – June 14</a:t>
            </a:r>
            <a:r>
              <a:rPr lang="en-US" baseline="30000" dirty="0"/>
              <a:t>th</a:t>
            </a:r>
            <a:r>
              <a:rPr lang="en-US" dirty="0"/>
              <a:t>, 2019</a:t>
            </a:r>
          </a:p>
        </p:txBody>
      </p:sp>
    </p:spTree>
    <p:extLst>
      <p:ext uri="{BB962C8B-B14F-4D97-AF65-F5344CB8AC3E}">
        <p14:creationId xmlns:p14="http://schemas.microsoft.com/office/powerpoint/2010/main" val="20879777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Experimental Factors Influencing Tendon Properties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90600"/>
            <a:ext cx="4495800" cy="4419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Initial length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Small pre-load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Specimen type and orientation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bone-tendon-muscle complex often tested experimentally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anatomic orientation, fibers engaged longitudinally</a:t>
            </a:r>
          </a:p>
          <a:p>
            <a:r>
              <a:rPr lang="en-US" dirty="0"/>
              <a:t>Cross-sectional area</a:t>
            </a:r>
          </a:p>
          <a:p>
            <a:pPr lvl="1"/>
            <a:r>
              <a:rPr lang="en-US" dirty="0"/>
              <a:t>Contact, non-contact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Specimen geometry</a:t>
            </a:r>
          </a:p>
          <a:p>
            <a:pPr lvl="1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Whole tendon vs. fiber bundles</a:t>
            </a:r>
          </a:p>
          <a:p>
            <a:pPr marL="82296" indent="0">
              <a:buNone/>
            </a:pPr>
            <a:endParaRPr lang="en-US" dirty="0"/>
          </a:p>
          <a:p>
            <a:pPr marL="35718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009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BECBA4-A13B-4CD4-A348-06A6015575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161570"/>
          </a:xfrm>
        </p:spPr>
        <p:txBody>
          <a:bodyPr/>
          <a:lstStyle/>
          <a:p>
            <a:r>
              <a:rPr lang="en-US" dirty="0"/>
              <a:t>Body temp or room temp?</a:t>
            </a:r>
          </a:p>
          <a:p>
            <a:pPr lvl="1"/>
            <a:r>
              <a:rPr lang="en-US" dirty="0"/>
              <a:t>Be consistent</a:t>
            </a:r>
          </a:p>
          <a:p>
            <a:pPr lvl="1"/>
            <a:r>
              <a:rPr lang="en-US" dirty="0"/>
              <a:t>But body temp is always recommended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3A83C7-687D-452C-BF2F-097C0063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</a:t>
            </a:r>
          </a:p>
        </p:txBody>
      </p:sp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BE9EBD65-111E-4DE3-BB21-1C6F693230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100" y="2163282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22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0CE914-9C5E-444F-B85F-AD8D8DFCC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602716"/>
          </a:xfrm>
        </p:spPr>
        <p:txBody>
          <a:bodyPr/>
          <a:lstStyle/>
          <a:p>
            <a:r>
              <a:rPr lang="en-US" dirty="0"/>
              <a:t>Tendons can dry out pretty fast</a:t>
            </a:r>
          </a:p>
          <a:p>
            <a:pPr lvl="1"/>
            <a:r>
              <a:rPr lang="en-US" dirty="0"/>
              <a:t>Especially mouse/rat tendons</a:t>
            </a:r>
          </a:p>
          <a:p>
            <a:r>
              <a:rPr lang="en-US" dirty="0"/>
              <a:t>It is always better to test in a saline bath</a:t>
            </a:r>
          </a:p>
          <a:p>
            <a:pPr lvl="1"/>
            <a:r>
              <a:rPr lang="en-US" dirty="0"/>
              <a:t>Might not be feasible for large animal tendons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49A338-128F-486E-97D5-A7A6A4C9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Humidity</a:t>
            </a:r>
          </a:p>
        </p:txBody>
      </p:sp>
      <p:pic>
        <p:nvPicPr>
          <p:cNvPr id="5" name="Picture 4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1CE0BEE5-25C7-4A55-A2AF-6FE090856C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428216"/>
            <a:ext cx="2971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4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C2B646-666F-4DE4-A075-5A6F08340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2202880"/>
          </a:xfrm>
        </p:spPr>
        <p:txBody>
          <a:bodyPr/>
          <a:lstStyle/>
          <a:p>
            <a:r>
              <a:rPr lang="en-US" dirty="0"/>
              <a:t>Store at -20C</a:t>
            </a:r>
          </a:p>
          <a:p>
            <a:r>
              <a:rPr lang="en-US" dirty="0"/>
              <a:t>If mouse or rat</a:t>
            </a:r>
          </a:p>
          <a:p>
            <a:pPr lvl="1"/>
            <a:r>
              <a:rPr lang="en-US" dirty="0"/>
              <a:t>Leaving tendon in body and freezing whole body is best</a:t>
            </a:r>
          </a:p>
          <a:p>
            <a:pPr lvl="1"/>
            <a:r>
              <a:rPr lang="en-US" dirty="0"/>
              <a:t>If not possible</a:t>
            </a:r>
          </a:p>
          <a:p>
            <a:pPr lvl="2"/>
            <a:r>
              <a:rPr lang="en-US" dirty="0"/>
              <a:t>Wrap in saline soaked gauze and tightly packed in plastic bag</a:t>
            </a:r>
          </a:p>
          <a:p>
            <a:pPr lvl="2"/>
            <a:r>
              <a:rPr lang="en-US" dirty="0"/>
              <a:t>Also can do this for larger tendons/tissues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5F8FBA-953F-4A3D-97BF-6CC2C480F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Specimen storage</a:t>
            </a:r>
          </a:p>
        </p:txBody>
      </p:sp>
    </p:spTree>
    <p:extLst>
      <p:ext uri="{BB962C8B-B14F-4D97-AF65-F5344CB8AC3E}">
        <p14:creationId xmlns:p14="http://schemas.microsoft.com/office/powerpoint/2010/main" val="30304627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ABB6A80-962E-4DA2-9446-9832F56AE5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3357043"/>
          </a:xfrm>
        </p:spPr>
        <p:txBody>
          <a:bodyPr/>
          <a:lstStyle/>
          <a:p>
            <a:r>
              <a:rPr lang="en-US" dirty="0"/>
              <a:t>Extremely critical step</a:t>
            </a:r>
          </a:p>
          <a:p>
            <a:pPr lvl="1"/>
            <a:r>
              <a:rPr lang="en-US" dirty="0"/>
              <a:t>Tendons are very slippery</a:t>
            </a:r>
          </a:p>
          <a:p>
            <a:pPr lvl="1"/>
            <a:r>
              <a:rPr lang="en-US" dirty="0"/>
              <a:t>Need to remove all muscle from one end</a:t>
            </a:r>
          </a:p>
          <a:p>
            <a:pPr lvl="1"/>
            <a:r>
              <a:rPr lang="en-US" dirty="0"/>
              <a:t>Can secure bony end in PMMA</a:t>
            </a:r>
          </a:p>
          <a:p>
            <a:pPr lvl="1"/>
            <a:r>
              <a:rPr lang="en-US" dirty="0"/>
              <a:t>We make custom aluminum grips</a:t>
            </a:r>
          </a:p>
          <a:p>
            <a:pPr lvl="2"/>
            <a:r>
              <a:rPr lang="en-US" dirty="0"/>
              <a:t>And a combination of sandpaper and superglue</a:t>
            </a:r>
          </a:p>
          <a:p>
            <a:pPr lvl="1"/>
            <a:r>
              <a:rPr lang="en-US" dirty="0"/>
              <a:t>Essential to do practice samples to check method and that no slippage occurred</a:t>
            </a:r>
          </a:p>
          <a:p>
            <a:pPr lvl="1"/>
            <a:r>
              <a:rPr lang="en-US" dirty="0"/>
              <a:t>Can mark a line under grip and track if it separates from bottom of grip as load increases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6A24A9-0820-44F8-9DE8-7E3012348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Gripping</a:t>
            </a:r>
          </a:p>
        </p:txBody>
      </p:sp>
    </p:spTree>
    <p:extLst>
      <p:ext uri="{BB962C8B-B14F-4D97-AF65-F5344CB8AC3E}">
        <p14:creationId xmlns:p14="http://schemas.microsoft.com/office/powerpoint/2010/main" val="15641496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060AAAE-0028-4410-82DD-BFB4994774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4506075"/>
          </a:xfrm>
        </p:spPr>
        <p:txBody>
          <a:bodyPr/>
          <a:lstStyle/>
          <a:p>
            <a:r>
              <a:rPr lang="en-US" dirty="0"/>
              <a:t>Grip-to-grip</a:t>
            </a:r>
          </a:p>
          <a:p>
            <a:pPr lvl="1"/>
            <a:r>
              <a:rPr lang="en-US" dirty="0"/>
              <a:t>Usually means you calculated strain using the displacement data collected by the testing machine</a:t>
            </a:r>
          </a:p>
          <a:p>
            <a:r>
              <a:rPr lang="en-US" dirty="0"/>
              <a:t>Local measurements</a:t>
            </a:r>
          </a:p>
          <a:p>
            <a:pPr lvl="1"/>
            <a:r>
              <a:rPr lang="en-US" dirty="0"/>
              <a:t>Some kind of marker placed/etched/painted/sprayed on the tendon</a:t>
            </a:r>
          </a:p>
          <a:p>
            <a:pPr lvl="1"/>
            <a:r>
              <a:rPr lang="en-US" dirty="0"/>
              <a:t>Software tracks the texture to calculate displacement</a:t>
            </a:r>
          </a:p>
          <a:p>
            <a:pPr lvl="1"/>
            <a:r>
              <a:rPr lang="en-US" dirty="0"/>
              <a:t>Removes system compliance artifacts</a:t>
            </a:r>
          </a:p>
          <a:p>
            <a:pPr lvl="1"/>
            <a:r>
              <a:rPr lang="en-US" dirty="0"/>
              <a:t>Definitely more effort</a:t>
            </a:r>
          </a:p>
          <a:p>
            <a:r>
              <a:rPr lang="en-US" dirty="0"/>
              <a:t>What kind of markers?</a:t>
            </a:r>
          </a:p>
          <a:p>
            <a:pPr lvl="1"/>
            <a:r>
              <a:rPr lang="en-US" dirty="0" err="1"/>
              <a:t>Verhoeff’s</a:t>
            </a:r>
            <a:r>
              <a:rPr lang="en-US" dirty="0"/>
              <a:t> stain</a:t>
            </a:r>
          </a:p>
          <a:p>
            <a:pPr lvl="1"/>
            <a:r>
              <a:rPr lang="en-US" dirty="0"/>
              <a:t>India ink</a:t>
            </a:r>
          </a:p>
          <a:p>
            <a:pPr lvl="1"/>
            <a:r>
              <a:rPr lang="en-US" dirty="0"/>
              <a:t>Reflective markers</a:t>
            </a:r>
          </a:p>
          <a:p>
            <a:pPr lvl="1"/>
            <a:r>
              <a:rPr lang="en-US" dirty="0"/>
              <a:t>Extensometer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48720B-FF6D-4DBE-A5D6-0017C94A1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Strain measurement</a:t>
            </a:r>
          </a:p>
        </p:txBody>
      </p:sp>
    </p:spTree>
    <p:extLst>
      <p:ext uri="{BB962C8B-B14F-4D97-AF65-F5344CB8AC3E}">
        <p14:creationId xmlns:p14="http://schemas.microsoft.com/office/powerpoint/2010/main" val="4278976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3B17116E-852D-4A15-B5EA-EDF0A92DE5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573" y="914400"/>
            <a:ext cx="3935015" cy="524668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3548A55-2703-4A13-A4F6-F5E41FFDB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Cross-sectional Area</a:t>
            </a:r>
          </a:p>
        </p:txBody>
      </p:sp>
    </p:spTree>
    <p:extLst>
      <p:ext uri="{BB962C8B-B14F-4D97-AF65-F5344CB8AC3E}">
        <p14:creationId xmlns:p14="http://schemas.microsoft.com/office/powerpoint/2010/main" val="2686667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C4D23FD-F62D-4E7E-9A29-FFBEED4AC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2915896"/>
          </a:xfrm>
        </p:spPr>
        <p:txBody>
          <a:bodyPr/>
          <a:lstStyle/>
          <a:p>
            <a:r>
              <a:rPr lang="en-US" dirty="0"/>
              <a:t>Tendons</a:t>
            </a:r>
          </a:p>
          <a:p>
            <a:pPr lvl="1"/>
            <a:r>
              <a:rPr lang="en-US" dirty="0"/>
              <a:t>Supraspinatus</a:t>
            </a:r>
          </a:p>
          <a:p>
            <a:pPr lvl="1"/>
            <a:r>
              <a:rPr lang="en-US" dirty="0"/>
              <a:t>Achilles</a:t>
            </a:r>
          </a:p>
          <a:p>
            <a:pPr lvl="1"/>
            <a:r>
              <a:rPr lang="en-US" dirty="0"/>
              <a:t>Patellar</a:t>
            </a:r>
          </a:p>
          <a:p>
            <a:pPr lvl="1"/>
            <a:r>
              <a:rPr lang="en-US" dirty="0"/>
              <a:t>Flexor Digitorum Longus</a:t>
            </a:r>
          </a:p>
          <a:p>
            <a:r>
              <a:rPr lang="en-US" dirty="0"/>
              <a:t>Ligament</a:t>
            </a:r>
          </a:p>
          <a:p>
            <a:pPr lvl="1"/>
            <a:r>
              <a:rPr lang="en-US" dirty="0"/>
              <a:t>ACL</a:t>
            </a:r>
          </a:p>
          <a:p>
            <a:r>
              <a:rPr lang="en-US" dirty="0"/>
              <a:t>Skin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43B2D3B-C72C-4128-AD79-4673ABFB7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test?</a:t>
            </a:r>
          </a:p>
        </p:txBody>
      </p:sp>
    </p:spTree>
    <p:extLst>
      <p:ext uri="{BB962C8B-B14F-4D97-AF65-F5344CB8AC3E}">
        <p14:creationId xmlns:p14="http://schemas.microsoft.com/office/powerpoint/2010/main" val="3923940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8004FE-6103-4C9C-A35B-AB06F7FB3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889700"/>
          </a:xfrm>
        </p:spPr>
        <p:txBody>
          <a:bodyPr/>
          <a:lstStyle/>
          <a:p>
            <a:r>
              <a:rPr lang="en-US" dirty="0"/>
              <a:t>Commonly ruptures with advancing age</a:t>
            </a:r>
          </a:p>
          <a:p>
            <a:r>
              <a:rPr lang="en-US" dirty="0"/>
              <a:t>Failure usually at the insertion to humeral head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101CB8-A03A-45DD-8F0D-F9EF97919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supra?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08EF60-2785-4035-BDE4-077CA5D580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987" y="1822450"/>
            <a:ext cx="426402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7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ECB91B-FBA6-429D-9C9F-A6B655AEF6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173" y="1060450"/>
            <a:ext cx="6231815" cy="47371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FA97015-D692-471B-AFEA-A7216129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supra?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63A4A7-E2C5-4C3C-B0C4-D70A41C04789}"/>
              </a:ext>
            </a:extLst>
          </p:cNvPr>
          <p:cNvSpPr txBox="1"/>
          <p:nvPr/>
        </p:nvSpPr>
        <p:spPr>
          <a:xfrm>
            <a:off x="4191000" y="5425999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Humerus</a:t>
            </a:r>
            <a:r>
              <a:rPr lang="en-US" dirty="0">
                <a:solidFill>
                  <a:schemeClr val="bg1"/>
                </a:solidFill>
              </a:rPr>
              <a:t> in PMMA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16047E-61DC-4C3C-9FB7-95B91B5C51F1}"/>
              </a:ext>
            </a:extLst>
          </p:cNvPr>
          <p:cNvSpPr txBox="1"/>
          <p:nvPr/>
        </p:nvSpPr>
        <p:spPr>
          <a:xfrm>
            <a:off x="3609180" y="1070068"/>
            <a:ext cx="27916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Myotendinous junction clamped after sandpaper sandwich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A9F7D5-23A1-4181-A1AD-7E9B32C5A29A}"/>
              </a:ext>
            </a:extLst>
          </p:cNvPr>
          <p:cNvSpPr txBox="1"/>
          <p:nvPr/>
        </p:nvSpPr>
        <p:spPr>
          <a:xfrm>
            <a:off x="8001000" y="2828835"/>
            <a:ext cx="838200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Dots to get local strain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782924-8B4C-4C34-B1DC-DCE12C8F685F}"/>
              </a:ext>
            </a:extLst>
          </p:cNvPr>
          <p:cNvCxnSpPr>
            <a:stCxn id="8" idx="1"/>
          </p:cNvCxnSpPr>
          <p:nvPr/>
        </p:nvCxnSpPr>
        <p:spPr bwMode="auto">
          <a:xfrm flipH="1" flipV="1">
            <a:off x="5295900" y="2590800"/>
            <a:ext cx="2705100" cy="838200"/>
          </a:xfrm>
          <a:prstGeom prst="straightConnector1">
            <a:avLst/>
          </a:prstGeom>
          <a:noFill/>
          <a:ln w="571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661422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7AB19D-5732-4CC8-817C-7BD7A15A1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818160"/>
          </a:xfrm>
        </p:spPr>
        <p:txBody>
          <a:bodyPr/>
          <a:lstStyle/>
          <a:p>
            <a:r>
              <a:rPr lang="en-US" dirty="0"/>
              <a:t>People want to review a lot of theory related to:</a:t>
            </a:r>
          </a:p>
          <a:p>
            <a:pPr lvl="1"/>
            <a:r>
              <a:rPr lang="en-US" dirty="0"/>
              <a:t>Deformation of a body</a:t>
            </a:r>
          </a:p>
          <a:p>
            <a:pPr lvl="1"/>
            <a:r>
              <a:rPr lang="en-US" dirty="0"/>
              <a:t>Infinitesimal and finite strain theory</a:t>
            </a:r>
          </a:p>
          <a:p>
            <a:pPr lvl="1"/>
            <a:r>
              <a:rPr lang="en-US" dirty="0"/>
              <a:t>Deformation tensors</a:t>
            </a:r>
          </a:p>
          <a:p>
            <a:pPr lvl="1"/>
            <a:r>
              <a:rPr lang="en-US" dirty="0"/>
              <a:t>Continuum mechanical theory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C5015C-C0BF-4A0C-9ABE-F4483B77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</p:spTree>
    <p:extLst>
      <p:ext uri="{BB962C8B-B14F-4D97-AF65-F5344CB8AC3E}">
        <p14:creationId xmlns:p14="http://schemas.microsoft.com/office/powerpoint/2010/main" val="843347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23F6D6-9D68-4C98-A6F7-C33A667FC9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274421"/>
          </a:xfrm>
        </p:spPr>
        <p:txBody>
          <a:bodyPr/>
          <a:lstStyle/>
          <a:p>
            <a:r>
              <a:rPr lang="en-US" dirty="0"/>
              <a:t>Injuries in active and younger people (Kevin Durant…)</a:t>
            </a:r>
          </a:p>
          <a:p>
            <a:r>
              <a:rPr lang="en-US" dirty="0"/>
              <a:t>Usually fails in the mid-substance</a:t>
            </a:r>
          </a:p>
          <a:p>
            <a:r>
              <a:rPr lang="en-US" dirty="0"/>
              <a:t>Pay attention to physiological loading direction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E19525-4251-451C-A7C2-B39C3C57C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Achilles tendon?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10A82D-1119-4659-A145-3EDF8DE1F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2286000"/>
            <a:ext cx="4873256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951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85188BF-983E-4154-9904-F4C3F827B5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2CEC8D-8501-4DE3-97C2-20E8FFE08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Achilles?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10C7D3-5709-4FAE-821B-0D1E705696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 l="11895" t="9107" r="50176" b="6625"/>
          <a:stretch/>
        </p:blipFill>
        <p:spPr>
          <a:xfrm rot="10800000">
            <a:off x="2467925" y="990600"/>
            <a:ext cx="4370073" cy="52590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034921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EC70FE6-954A-4DB4-9AE9-2EE0C6C3A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525772"/>
          </a:xfrm>
        </p:spPr>
        <p:txBody>
          <a:bodyPr/>
          <a:lstStyle/>
          <a:p>
            <a:r>
              <a:rPr lang="en-US" dirty="0"/>
              <a:t>It is a tendon, but the termini are bony</a:t>
            </a:r>
          </a:p>
          <a:p>
            <a:pPr lvl="1"/>
            <a:r>
              <a:rPr lang="en-US" dirty="0"/>
              <a:t>We use this to our advantage</a:t>
            </a:r>
          </a:p>
          <a:p>
            <a:r>
              <a:rPr lang="en-US" dirty="0"/>
              <a:t>A superficial tendon, which makes it a great model to investigate basic science of injury &amp; healing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18525B-E76E-4984-A670-DD3ED48E4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patellar tendon?</a:t>
            </a:r>
          </a:p>
        </p:txBody>
      </p:sp>
      <p:pic>
        <p:nvPicPr>
          <p:cNvPr id="1026" name="Picture 2" descr="Image result for patellar tendon">
            <a:extLst>
              <a:ext uri="{FF2B5EF4-FFF2-40B4-BE49-F238E27FC236}">
                <a16:creationId xmlns:a16="http://schemas.microsoft.com/office/drawing/2014/main" id="{943B44C3-97ED-4CBD-9D1B-5D136E8B8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744787"/>
            <a:ext cx="2666493" cy="367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964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 up of a white wall&#10;&#10;Description automatically generated">
            <a:extLst>
              <a:ext uri="{FF2B5EF4-FFF2-40B4-BE49-F238E27FC236}">
                <a16:creationId xmlns:a16="http://schemas.microsoft.com/office/drawing/2014/main" id="{FD91125F-5C5D-4C3B-B78A-45F8465AFB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0" t="27889" r="22000" b="16111"/>
          <a:stretch/>
        </p:blipFill>
        <p:spPr>
          <a:xfrm rot="5400000">
            <a:off x="1859568" y="1257800"/>
            <a:ext cx="1999039" cy="1908175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7C7C5B7-409A-4CCD-9CF2-4CD45AF0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patellar tendon?</a:t>
            </a:r>
          </a:p>
        </p:txBody>
      </p:sp>
      <p:pic>
        <p:nvPicPr>
          <p:cNvPr id="7" name="Picture 6" descr="A picture containing indoor, wall, bathroom&#10;&#10;Description automatically generated">
            <a:extLst>
              <a:ext uri="{FF2B5EF4-FFF2-40B4-BE49-F238E27FC236}">
                <a16:creationId xmlns:a16="http://schemas.microsoft.com/office/drawing/2014/main" id="{968947CC-F477-4C04-918B-2E14835EEC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16" t="50000" r="36666"/>
          <a:stretch/>
        </p:blipFill>
        <p:spPr>
          <a:xfrm rot="5400000">
            <a:off x="5019069" y="933799"/>
            <a:ext cx="1201361" cy="2571750"/>
          </a:xfrm>
          <a:prstGeom prst="rect">
            <a:avLst/>
          </a:prstGeom>
        </p:spPr>
      </p:pic>
      <p:pic>
        <p:nvPicPr>
          <p:cNvPr id="9" name="Picture 8" descr="A picture containing wall, indoor, bathroom&#10;&#10;Description automatically generated">
            <a:extLst>
              <a:ext uri="{FF2B5EF4-FFF2-40B4-BE49-F238E27FC236}">
                <a16:creationId xmlns:a16="http://schemas.microsoft.com/office/drawing/2014/main" id="{6FB4F2F2-023B-4AFF-8BCA-DD8563173CE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62" r="41962"/>
          <a:stretch/>
        </p:blipFill>
        <p:spPr>
          <a:xfrm rot="5400000">
            <a:off x="3782633" y="1581950"/>
            <a:ext cx="110248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13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water&#10;&#10;Description automatically generated">
            <a:extLst>
              <a:ext uri="{FF2B5EF4-FFF2-40B4-BE49-F238E27FC236}">
                <a16:creationId xmlns:a16="http://schemas.microsoft.com/office/drawing/2014/main" id="{F7287670-DECF-4801-A846-1D44A3EDC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990600"/>
            <a:ext cx="4277360" cy="53467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A2B00E9-7D30-4E41-BFEB-F90EF43DD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patellar tendon?</a:t>
            </a:r>
          </a:p>
        </p:txBody>
      </p:sp>
    </p:spTree>
    <p:extLst>
      <p:ext uri="{BB962C8B-B14F-4D97-AF65-F5344CB8AC3E}">
        <p14:creationId xmlns:p14="http://schemas.microsoft.com/office/powerpoint/2010/main" val="36120355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B924B2B-3CCE-4776-91F1-29B02EA97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2428583"/>
          </a:xfrm>
        </p:spPr>
        <p:txBody>
          <a:bodyPr/>
          <a:lstStyle/>
          <a:p>
            <a:r>
              <a:rPr lang="en-US" dirty="0"/>
              <a:t>Too long to test all of it</a:t>
            </a:r>
          </a:p>
          <a:p>
            <a:r>
              <a:rPr lang="en-US" dirty="0"/>
              <a:t>Usually we take a section of it</a:t>
            </a:r>
          </a:p>
          <a:p>
            <a:r>
              <a:rPr lang="en-US" dirty="0"/>
              <a:t>Both ends are held with sandpaper/glue</a:t>
            </a:r>
          </a:p>
          <a:p>
            <a:r>
              <a:rPr lang="en-US" dirty="0"/>
              <a:t>This is how we also test skin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219342-3E46-46F1-B777-B74DA8F2E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FDL?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270C0-7CBF-40A3-90AB-7D084B8C7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1504" y="3050686"/>
            <a:ext cx="4067175" cy="25687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03BA46-E0AB-45EC-B1FF-CF917189DA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81" y="2937312"/>
            <a:ext cx="2609819" cy="342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95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C5FC05D7-0B22-417E-A171-4487F1EFBA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11" r="29015"/>
          <a:stretch/>
        </p:blipFill>
        <p:spPr>
          <a:xfrm>
            <a:off x="3579812" y="762000"/>
            <a:ext cx="2268538" cy="557682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598F004-4B79-4779-8DDC-FCAF7BF92E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FDL?</a:t>
            </a:r>
          </a:p>
        </p:txBody>
      </p:sp>
    </p:spTree>
    <p:extLst>
      <p:ext uri="{BB962C8B-B14F-4D97-AF65-F5344CB8AC3E}">
        <p14:creationId xmlns:p14="http://schemas.microsoft.com/office/powerpoint/2010/main" val="4068725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24BB5C1-70B8-41F6-924F-3F55350D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910493"/>
          </a:xfrm>
        </p:spPr>
        <p:txBody>
          <a:bodyPr/>
          <a:lstStyle/>
          <a:p>
            <a:r>
              <a:rPr lang="en-US" dirty="0"/>
              <a:t>It is a ligament</a:t>
            </a:r>
          </a:p>
          <a:p>
            <a:r>
              <a:rPr lang="en-US" dirty="0"/>
              <a:t>Commonly injured in athletes and younger active women (sorry, Klay Thompson)</a:t>
            </a:r>
          </a:p>
          <a:p>
            <a:pPr lvl="1"/>
            <a:r>
              <a:rPr lang="en-US" dirty="0"/>
              <a:t>Thus we have two bony ends (femur and tibia)</a:t>
            </a:r>
          </a:p>
          <a:p>
            <a:r>
              <a:rPr lang="en-US" dirty="0"/>
              <a:t>It is relatively easier to test ligaments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ABC6FFC-0422-47D3-8ADA-B194A6A36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ACL?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62E319-ED01-48A0-8D8A-F7FEC2CF1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440" y="2735993"/>
            <a:ext cx="2825120" cy="355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40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D73E28C-BC36-4A1C-97C0-A13782EF14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833275"/>
          </a:xfrm>
        </p:spPr>
        <p:txBody>
          <a:bodyPr/>
          <a:lstStyle/>
          <a:p>
            <a:r>
              <a:rPr lang="en-US" dirty="0"/>
              <a:t>We have an AP laxity test setup</a:t>
            </a:r>
          </a:p>
          <a:p>
            <a:pPr lvl="1"/>
            <a:r>
              <a:rPr lang="en-US" dirty="0"/>
              <a:t>2019 ORS podium in collaboration with </a:t>
            </a:r>
            <a:r>
              <a:rPr lang="en-US" dirty="0" err="1"/>
              <a:t>Dyment</a:t>
            </a:r>
            <a:r>
              <a:rPr lang="en-US" dirty="0"/>
              <a:t> lab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F52BC9-9666-4F35-8490-8F7E91CCC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ACL?</a:t>
            </a:r>
          </a:p>
        </p:txBody>
      </p:sp>
      <p:pic>
        <p:nvPicPr>
          <p:cNvPr id="15" name="Picture 14" descr="A picture containing indoor, photo, wall, black&#10;&#10;Description automatically generated">
            <a:extLst>
              <a:ext uri="{FF2B5EF4-FFF2-40B4-BE49-F238E27FC236}">
                <a16:creationId xmlns:a16="http://schemas.microsoft.com/office/drawing/2014/main" id="{79F1F5E2-35FE-4896-A7F0-1209BEFB0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898" y="1689107"/>
            <a:ext cx="4930204" cy="46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95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cake, indoor, table, sitting&#10;&#10;Description automatically generated">
            <a:extLst>
              <a:ext uri="{FF2B5EF4-FFF2-40B4-BE49-F238E27FC236}">
                <a16:creationId xmlns:a16="http://schemas.microsoft.com/office/drawing/2014/main" id="{88A8019A-DE92-4FA8-81BD-D4C6CD2967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52599"/>
            <a:ext cx="3028950" cy="403860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4126311-322E-46F8-A522-CF6CBF454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ACL?</a:t>
            </a:r>
          </a:p>
        </p:txBody>
      </p:sp>
      <p:pic>
        <p:nvPicPr>
          <p:cNvPr id="7" name="Picture 6" descr="A picture containing indoor, food, cake, sitting&#10;&#10;Description automatically generated">
            <a:extLst>
              <a:ext uri="{FF2B5EF4-FFF2-40B4-BE49-F238E27FC236}">
                <a16:creationId xmlns:a16="http://schemas.microsoft.com/office/drawing/2014/main" id="{9793722E-E6BD-462F-BBDB-995DB0F009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81" y="1752600"/>
            <a:ext cx="3028950" cy="4038600"/>
          </a:xfrm>
          <a:prstGeom prst="rect">
            <a:avLst/>
          </a:prstGeom>
        </p:spPr>
      </p:pic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BD1F6F0-ADF5-4344-9BED-4807C78C4E94}"/>
              </a:ext>
            </a:extLst>
          </p:cNvPr>
          <p:cNvSpPr txBox="1">
            <a:spLocks/>
          </p:cNvSpPr>
          <p:nvPr/>
        </p:nvSpPr>
        <p:spPr bwMode="auto">
          <a:xfrm>
            <a:off x="739775" y="825500"/>
            <a:ext cx="7826375" cy="50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97648" rIns="0" bIns="97648" numCol="1" anchor="t" anchorCtr="0" compatLnSpc="1">
            <a:prstTxWarp prst="textNoShape">
              <a:avLst/>
            </a:prstTxWarp>
            <a:spAutoFit/>
          </a:bodyPr>
          <a:lstStyle>
            <a:lvl1pPr marL="242888" indent="-242888" algn="l" defTabSz="901700" rtl="0" eaLnBrk="1" fontAlgn="base" hangingPunct="1">
              <a:spcBef>
                <a:spcPts val="400"/>
              </a:spcBef>
              <a:spcAft>
                <a:spcPts val="200"/>
              </a:spcAft>
              <a:buClr>
                <a:srgbClr val="C00000"/>
              </a:buClr>
              <a:buFont typeface="Wingdings" pitchFamily="2" charset="2"/>
              <a:buChar char="w"/>
              <a:defRPr sz="2000" b="1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60400" indent="-303213" algn="l" defTabSz="901700" rtl="0" eaLnBrk="1" fontAlgn="base" hangingPunct="1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Char char="•"/>
              <a:defRPr>
                <a:solidFill>
                  <a:srgbClr val="000000"/>
                </a:solidFill>
                <a:latin typeface="+mn-lt"/>
              </a:defRPr>
            </a:lvl2pPr>
            <a:lvl3pPr marL="1077913" indent="-303213" algn="l" defTabSz="901700" rtl="0" eaLnBrk="1" fontAlgn="base" hangingPunct="1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Arial" charset="0"/>
              <a:buChar char="–"/>
              <a:defRPr>
                <a:solidFill>
                  <a:srgbClr val="000000"/>
                </a:solidFill>
                <a:latin typeface="+mn-lt"/>
              </a:defRPr>
            </a:lvl3pPr>
            <a:lvl4pPr marL="1438275" indent="-246063" algn="l" defTabSz="901700" rtl="0" eaLnBrk="1" fontAlgn="base" hangingPunct="1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Franklin Gothic Book" pitchFamily="34" charset="0"/>
              <a:buChar char="○"/>
              <a:defRPr sz="1600">
                <a:solidFill>
                  <a:srgbClr val="000000"/>
                </a:solidFill>
                <a:latin typeface="+mn-lt"/>
              </a:defRPr>
            </a:lvl4pPr>
            <a:lvl5pPr marL="1795463" indent="-242888" algn="l" defTabSz="901700" rtl="0" eaLnBrk="1" fontAlgn="base" hangingPunct="1">
              <a:spcBef>
                <a:spcPts val="200"/>
              </a:spcBef>
              <a:spcAft>
                <a:spcPts val="200"/>
              </a:spcAft>
              <a:buClr>
                <a:srgbClr val="C00000"/>
              </a:buClr>
              <a:buFont typeface="Franklin Gothic Book" pitchFamily="34" charset="0"/>
              <a:buChar char="–"/>
              <a:defRPr sz="1600">
                <a:solidFill>
                  <a:srgbClr val="000000"/>
                </a:solidFill>
                <a:latin typeface="+mn-lt"/>
              </a:defRPr>
            </a:lvl5pPr>
            <a:lvl6pPr marL="2252663" indent="-242888" algn="l" defTabSz="901700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itchFamily="34" charset="0"/>
              <a:buChar char="–"/>
              <a:defRPr sz="1600">
                <a:solidFill>
                  <a:srgbClr val="000000"/>
                </a:solidFill>
                <a:latin typeface="+mn-lt"/>
              </a:defRPr>
            </a:lvl6pPr>
            <a:lvl7pPr marL="2709863" indent="-242888" algn="l" defTabSz="901700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itchFamily="34" charset="0"/>
              <a:buChar char="–"/>
              <a:defRPr sz="1600">
                <a:solidFill>
                  <a:srgbClr val="000000"/>
                </a:solidFill>
                <a:latin typeface="+mn-lt"/>
              </a:defRPr>
            </a:lvl7pPr>
            <a:lvl8pPr marL="3167063" indent="-242888" algn="l" defTabSz="901700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itchFamily="34" charset="0"/>
              <a:buChar char="–"/>
              <a:defRPr sz="1600">
                <a:solidFill>
                  <a:srgbClr val="000000"/>
                </a:solidFill>
                <a:latin typeface="+mn-lt"/>
              </a:defRPr>
            </a:lvl8pPr>
            <a:lvl9pPr marL="3624263" indent="-242888" algn="l" defTabSz="901700" rtl="0" eaLnBrk="1" fontAlgn="base" hangingPunct="1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Franklin Gothic Book" pitchFamily="34" charset="0"/>
              <a:buChar char="–"/>
              <a:defRPr sz="1600">
                <a:solidFill>
                  <a:srgbClr val="000000"/>
                </a:solidFill>
                <a:latin typeface="+mn-lt"/>
              </a:defRPr>
            </a:lvl9pPr>
          </a:lstStyle>
          <a:p>
            <a:r>
              <a:rPr lang="en-US" kern="0" dirty="0"/>
              <a:t>How do we get cross sectional area of the ACL?</a:t>
            </a:r>
          </a:p>
        </p:txBody>
      </p:sp>
    </p:spTree>
    <p:extLst>
      <p:ext uri="{BB962C8B-B14F-4D97-AF65-F5344CB8AC3E}">
        <p14:creationId xmlns:p14="http://schemas.microsoft.com/office/powerpoint/2010/main" val="18068008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4F5F28-D4F7-4CAF-969F-746FE0743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F63878-DE28-4B38-AF63-012337C9E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Let’s get into it.</a:t>
            </a:r>
          </a:p>
        </p:txBody>
      </p:sp>
      <p:pic>
        <p:nvPicPr>
          <p:cNvPr id="3074" name="Picture 2" descr="https://upload.wikimedia.org/wikipedia/commons/thumb/8/8b/Displacement_of_a_continuum.svg/400px-Displacement_of_a_continuum.svg.png">
            <a:extLst>
              <a:ext uri="{FF2B5EF4-FFF2-40B4-BE49-F238E27FC236}">
                <a16:creationId xmlns:a16="http://schemas.microsoft.com/office/drawing/2014/main" id="{A1BFD165-EA25-4301-A2BB-00DB48A12D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41440"/>
            <a:ext cx="7184858" cy="519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9887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CED4AF8-0F28-4F48-9FD4-39050F1222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25ED7DD-28F9-4294-80C4-DA48043EA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ACL?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79803-B296-4FFD-9632-5376619DB6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14170"/>
            <a:ext cx="8197180" cy="364363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12331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FCC7047C-5658-42D4-80EF-9424E997A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43843"/>
            <a:ext cx="3505200" cy="35052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701470D-917A-4ACC-97A0-3F5BD27B63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test the ACL?</a:t>
            </a:r>
          </a:p>
        </p:txBody>
      </p:sp>
      <p:pic>
        <p:nvPicPr>
          <p:cNvPr id="7" name="Picture 6" descr="A picture containing ground&#10;&#10;Description automatically generated">
            <a:extLst>
              <a:ext uri="{FF2B5EF4-FFF2-40B4-BE49-F238E27FC236}">
                <a16:creationId xmlns:a16="http://schemas.microsoft.com/office/drawing/2014/main" id="{C3227C23-DFF2-436C-A400-63763BC0B0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43" y="1843843"/>
            <a:ext cx="3505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1814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F67C6D3-6322-4D06-BCC6-8B86F2E4B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879715"/>
          </a:xfrm>
        </p:spPr>
        <p:txBody>
          <a:bodyPr/>
          <a:lstStyle/>
          <a:p>
            <a:r>
              <a:rPr lang="en-US" dirty="0"/>
              <a:t>Gauge length</a:t>
            </a:r>
          </a:p>
          <a:p>
            <a:pPr lvl="1"/>
            <a:r>
              <a:rPr lang="en-US" dirty="0"/>
              <a:t>Measured with the same nominal load applied to all tendons in all groups</a:t>
            </a:r>
          </a:p>
          <a:p>
            <a:r>
              <a:rPr lang="en-US" dirty="0"/>
              <a:t>Tendon length</a:t>
            </a:r>
          </a:p>
          <a:p>
            <a:pPr lvl="1"/>
            <a:r>
              <a:rPr lang="en-US" dirty="0"/>
              <a:t>Usually referring to in vivo measurements such as MRI or Ultrasound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D53D0A3-BF22-437F-8213-A1B49B3C0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Gauge length Vs. Tendon length</a:t>
            </a:r>
          </a:p>
        </p:txBody>
      </p:sp>
    </p:spTree>
    <p:extLst>
      <p:ext uri="{BB962C8B-B14F-4D97-AF65-F5344CB8AC3E}">
        <p14:creationId xmlns:p14="http://schemas.microsoft.com/office/powerpoint/2010/main" val="3783914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Viscoelastic behavior</a:t>
            </a:r>
          </a:p>
        </p:txBody>
      </p:sp>
      <p:pic>
        <p:nvPicPr>
          <p:cNvPr id="3076" name="Picture 4" descr="http://d6igaq6njxgjh.cloudfront.net/content/physrev/89/3/759/F2.large.jpg?width=800&amp;height=600&amp;carousel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05"/>
          <a:stretch/>
        </p:blipFill>
        <p:spPr bwMode="auto">
          <a:xfrm>
            <a:off x="1524000" y="2209800"/>
            <a:ext cx="5534025" cy="3912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685800" y="946594"/>
            <a:ext cx="7826375" cy="1161570"/>
          </a:xfrm>
        </p:spPr>
        <p:txBody>
          <a:bodyPr/>
          <a:lstStyle/>
          <a:p>
            <a:r>
              <a:rPr lang="en-US" dirty="0"/>
              <a:t>Stress Relaxation</a:t>
            </a:r>
          </a:p>
          <a:p>
            <a:pPr lvl="1"/>
            <a:r>
              <a:rPr lang="en-US" dirty="0"/>
              <a:t>Instantaneous </a:t>
            </a:r>
            <a:r>
              <a:rPr lang="en-US" i="1" dirty="0">
                <a:solidFill>
                  <a:srgbClr val="FF0000"/>
                </a:solidFill>
              </a:rPr>
              <a:t>strain</a:t>
            </a:r>
            <a:r>
              <a:rPr lang="en-US" dirty="0"/>
              <a:t> application to a constant value</a:t>
            </a:r>
          </a:p>
          <a:p>
            <a:pPr lvl="1"/>
            <a:r>
              <a:rPr lang="en-US" dirty="0"/>
              <a:t>Observe corresponding change in </a:t>
            </a:r>
            <a:r>
              <a:rPr lang="en-US" i="1" dirty="0">
                <a:solidFill>
                  <a:srgbClr val="FF0000"/>
                </a:solidFill>
              </a:rPr>
              <a:t>force</a:t>
            </a:r>
          </a:p>
        </p:txBody>
      </p:sp>
    </p:spTree>
    <p:extLst>
      <p:ext uri="{BB962C8B-B14F-4D97-AF65-F5344CB8AC3E}">
        <p14:creationId xmlns:p14="http://schemas.microsoft.com/office/powerpoint/2010/main" val="11914316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46594"/>
            <a:ext cx="7826375" cy="1161570"/>
          </a:xfrm>
        </p:spPr>
        <p:txBody>
          <a:bodyPr/>
          <a:lstStyle/>
          <a:p>
            <a:r>
              <a:rPr lang="en-US" dirty="0"/>
              <a:t>Creep</a:t>
            </a:r>
          </a:p>
          <a:p>
            <a:pPr lvl="1"/>
            <a:r>
              <a:rPr lang="en-US" dirty="0"/>
              <a:t>Instantaneous </a:t>
            </a:r>
            <a:r>
              <a:rPr lang="en-US" i="1" dirty="0">
                <a:solidFill>
                  <a:srgbClr val="FF0000"/>
                </a:solidFill>
              </a:rPr>
              <a:t>force</a:t>
            </a:r>
            <a:r>
              <a:rPr lang="en-US" dirty="0"/>
              <a:t> application to a constant value</a:t>
            </a:r>
          </a:p>
          <a:p>
            <a:pPr lvl="1"/>
            <a:r>
              <a:rPr lang="en-US" dirty="0"/>
              <a:t>Observe corresponding change in </a:t>
            </a:r>
            <a:r>
              <a:rPr lang="en-US" i="1" dirty="0">
                <a:solidFill>
                  <a:srgbClr val="FF0000"/>
                </a:solidFill>
              </a:rPr>
              <a:t>strain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Viscoelastic behavior</a:t>
            </a:r>
          </a:p>
        </p:txBody>
      </p:sp>
      <p:pic>
        <p:nvPicPr>
          <p:cNvPr id="4098" name="Picture 2" descr="http://d6igaq6njxgjh.cloudfront.net/content/physrev/89/3/759/F2.large.jpg?width=800&amp;height=600&amp;carousel=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45"/>
          <a:stretch/>
        </p:blipFill>
        <p:spPr bwMode="auto">
          <a:xfrm>
            <a:off x="2133600" y="2133600"/>
            <a:ext cx="4470400" cy="35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657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854067"/>
          </a:xfrm>
        </p:spPr>
        <p:txBody>
          <a:bodyPr/>
          <a:lstStyle/>
          <a:p>
            <a:r>
              <a:rPr lang="en-US" dirty="0"/>
              <a:t>Displacement control cyclic loading at varying frequencies (frequency sweep). </a:t>
            </a:r>
          </a:p>
          <a:p>
            <a:r>
              <a:rPr lang="en-US" dirty="0"/>
              <a:t>Calculate parameters such as:</a:t>
            </a:r>
          </a:p>
          <a:p>
            <a:pPr lvl="1"/>
            <a:r>
              <a:rPr lang="en-US" dirty="0"/>
              <a:t>Dynamic modulus</a:t>
            </a:r>
          </a:p>
          <a:p>
            <a:pPr lvl="1"/>
            <a:r>
              <a:rPr lang="en-US" dirty="0"/>
              <a:t>tan(</a:t>
            </a:r>
            <a:r>
              <a:rPr lang="el-GR" dirty="0"/>
              <a:t>δ</a:t>
            </a:r>
            <a:r>
              <a:rPr lang="en-US" dirty="0"/>
              <a:t>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Cyclic Loading</a:t>
            </a:r>
          </a:p>
        </p:txBody>
      </p:sp>
      <p:pic>
        <p:nvPicPr>
          <p:cNvPr id="2050" name="Picture 2" descr="http://zone.ni.com/images/reference/en-XX/help/372416H-01/guid-5f087c13-92db-44de-8062-4d0c8425d3f7-help-web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971800"/>
            <a:ext cx="6742113" cy="2608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5348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1296452" y="3214689"/>
                <a:ext cx="1317625" cy="644954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1" i="1" smtClean="0">
                                <a:latin typeface="Cambria Math" panose="020405030504060302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b="1" i="1" smtClean="0">
                                <a:latin typeface="Cambria Math" panose="02040503050406030204" pitchFamily="18" charset="0"/>
                              </a:rPr>
                              <m:t>ε</m:t>
                            </m:r>
                          </m:e>
                          <m:sub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96452" y="3214689"/>
                <a:ext cx="1317625" cy="644954"/>
              </a:xfrm>
              <a:blipFill>
                <a:blip r:embed="rId2"/>
                <a:stretch>
                  <a:fillRect l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Dynamic Modulus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95400"/>
            <a:ext cx="4921142" cy="46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7059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524000"/>
                <a:ext cx="3298825" cy="2923655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𝒕𝒂𝒏</m:t>
                    </m:r>
                    <m:d>
                      <m:d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b="1" i="1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d>
                    <m:r>
                      <a:rPr lang="en-US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′′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𝑮</m:t>
                            </m:r>
                          </m:e>
                          <m:sup>
                            <m:r>
                              <a:rPr lang="en-US" b="1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den>
                    </m:f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="1" dirty="0"/>
              </a:p>
              <a:p>
                <a:pPr marL="357187" lvl="1" indent="0">
                  <a:buNone/>
                </a:pPr>
                <a:endParaRPr lang="en-US" b="1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1" i="1" smtClean="0"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 b="1" dirty="0"/>
                  <a:t>  </a:t>
                </a:r>
                <a:r>
                  <a:rPr lang="en-US" dirty="0"/>
                  <a:t>- phase lag between stress and strain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lvl="2"/>
                <a:r>
                  <a:rPr lang="en-US" b="0" dirty="0"/>
                  <a:t>Storage modulus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l-GR" b="0" i="1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lvl="2"/>
                <a:r>
                  <a:rPr lang="en-US" dirty="0"/>
                  <a:t>Loss modulus</a:t>
                </a:r>
              </a:p>
            </p:txBody>
          </p:sp>
        </mc:Choice>
        <mc:Fallback xmlns="">
          <p:sp>
            <p:nvSpPr>
              <p:cNvPr id="2" name="Conten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524000"/>
                <a:ext cx="3298825" cy="2923655"/>
              </a:xfrm>
              <a:blipFill>
                <a:blip r:embed="rId2"/>
                <a:stretch>
                  <a:fillRect b="-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Tan(</a:t>
            </a:r>
            <a:r>
              <a:rPr lang="el-GR" dirty="0"/>
              <a:t>δ</a:t>
            </a:r>
            <a:r>
              <a:rPr lang="en-US" dirty="0"/>
              <a:t>)</a:t>
            </a:r>
          </a:p>
        </p:txBody>
      </p:sp>
      <p:pic>
        <p:nvPicPr>
          <p:cNvPr id="4" name="Picture 2" descr="http://www.continuummechanics.org/cm/images/dynamats/stress-strain-sin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871" y="1752600"/>
            <a:ext cx="4496912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8443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1110274"/>
          </a:xfrm>
        </p:spPr>
        <p:txBody>
          <a:bodyPr/>
          <a:lstStyle/>
          <a:p>
            <a:r>
              <a:rPr lang="en-US" dirty="0"/>
              <a:t>Load-controlled cyclic loading</a:t>
            </a:r>
          </a:p>
          <a:p>
            <a:pPr lvl="1"/>
            <a:r>
              <a:rPr lang="en-US" dirty="0"/>
              <a:t>For example: an Achilles tendon undergoes fatigue during activities such as running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Fatigue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025" y="1905000"/>
            <a:ext cx="7892027" cy="393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704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E68FEEC-8CC6-4803-86BA-3B9C65A5EE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054495F-803D-4DB7-91B5-4BB83B29F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Just kidding…</a:t>
            </a:r>
          </a:p>
        </p:txBody>
      </p:sp>
    </p:spTree>
    <p:extLst>
      <p:ext uri="{BB962C8B-B14F-4D97-AF65-F5344CB8AC3E}">
        <p14:creationId xmlns:p14="http://schemas.microsoft.com/office/powerpoint/2010/main" val="18318667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4500945"/>
          </a:xfrm>
        </p:spPr>
        <p:txBody>
          <a:bodyPr/>
          <a:lstStyle/>
          <a:p>
            <a:r>
              <a:rPr lang="en-US" dirty="0"/>
              <a:t>Tendon Mechanics</a:t>
            </a:r>
          </a:p>
          <a:p>
            <a:pPr lvl="1"/>
            <a:r>
              <a:rPr lang="en-US" dirty="0"/>
              <a:t>The fundamental function of a tendon is to transfer load</a:t>
            </a:r>
          </a:p>
          <a:p>
            <a:pPr lvl="2"/>
            <a:r>
              <a:rPr lang="en-US" dirty="0"/>
              <a:t>How does this happen?</a:t>
            </a:r>
          </a:p>
          <a:p>
            <a:pPr lvl="2"/>
            <a:r>
              <a:rPr lang="en-US" dirty="0"/>
              <a:t>How do we quantify it?</a:t>
            </a:r>
          </a:p>
          <a:p>
            <a:r>
              <a:rPr lang="en-US" dirty="0"/>
              <a:t>Tendon Structure</a:t>
            </a:r>
          </a:p>
          <a:p>
            <a:pPr lvl="1"/>
            <a:r>
              <a:rPr lang="en-US" dirty="0"/>
              <a:t>Hierarchical -&gt; How to quantify?</a:t>
            </a:r>
          </a:p>
          <a:p>
            <a:pPr lvl="2"/>
            <a:r>
              <a:rPr lang="en-US" dirty="0"/>
              <a:t>Realignment</a:t>
            </a:r>
          </a:p>
          <a:p>
            <a:pPr lvl="2"/>
            <a:r>
              <a:rPr lang="en-US" dirty="0"/>
              <a:t>Crimp</a:t>
            </a:r>
          </a:p>
          <a:p>
            <a:pPr lvl="2"/>
            <a:r>
              <a:rPr lang="en-US" dirty="0"/>
              <a:t>Deformation</a:t>
            </a:r>
          </a:p>
          <a:p>
            <a:pPr lvl="2"/>
            <a:r>
              <a:rPr lang="en-US" dirty="0"/>
              <a:t>Sliding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Tendon/Ligament</a:t>
            </a:r>
          </a:p>
        </p:txBody>
      </p:sp>
    </p:spTree>
    <p:extLst>
      <p:ext uri="{BB962C8B-B14F-4D97-AF65-F5344CB8AC3E}">
        <p14:creationId xmlns:p14="http://schemas.microsoft.com/office/powerpoint/2010/main" val="285920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39775" y="825500"/>
            <a:ext cx="7826375" cy="5244739"/>
          </a:xfrm>
        </p:spPr>
        <p:txBody>
          <a:bodyPr/>
          <a:lstStyle/>
          <a:p>
            <a:r>
              <a:rPr lang="en-US" sz="1600" dirty="0" err="1"/>
              <a:t>Quasistatic</a:t>
            </a:r>
            <a:endParaRPr lang="en-US" sz="1600" dirty="0"/>
          </a:p>
          <a:p>
            <a:pPr lvl="1"/>
            <a:r>
              <a:rPr lang="en-US" sz="1400" dirty="0"/>
              <a:t>Stiffness</a:t>
            </a:r>
          </a:p>
          <a:p>
            <a:pPr lvl="1"/>
            <a:r>
              <a:rPr lang="en-US" sz="1400" dirty="0"/>
              <a:t>Modulus</a:t>
            </a:r>
          </a:p>
          <a:p>
            <a:pPr lvl="1"/>
            <a:r>
              <a:rPr lang="en-US" sz="1400" dirty="0"/>
              <a:t>Max stress, strain</a:t>
            </a:r>
          </a:p>
          <a:p>
            <a:pPr lvl="1"/>
            <a:r>
              <a:rPr lang="en-US" sz="1400" dirty="0"/>
              <a:t>Toe mod</a:t>
            </a:r>
          </a:p>
          <a:p>
            <a:pPr lvl="1"/>
            <a:r>
              <a:rPr lang="en-US" sz="1400" dirty="0"/>
              <a:t>Transition stress, strain</a:t>
            </a:r>
          </a:p>
          <a:p>
            <a:r>
              <a:rPr lang="en-US" sz="1600" dirty="0"/>
              <a:t>Viscoelastic</a:t>
            </a:r>
          </a:p>
          <a:p>
            <a:pPr lvl="1"/>
            <a:r>
              <a:rPr lang="en-US" sz="1400" dirty="0"/>
              <a:t>Stress relaxation</a:t>
            </a:r>
          </a:p>
          <a:p>
            <a:pPr lvl="2"/>
            <a:r>
              <a:rPr lang="en-US" sz="1400" dirty="0"/>
              <a:t>Percent relaxation</a:t>
            </a:r>
          </a:p>
          <a:p>
            <a:pPr lvl="1"/>
            <a:r>
              <a:rPr lang="en-US" sz="1400" dirty="0"/>
              <a:t>Creep</a:t>
            </a:r>
          </a:p>
          <a:p>
            <a:pPr lvl="1"/>
            <a:r>
              <a:rPr lang="en-US" sz="1400" dirty="0"/>
              <a:t>Dynamic modulus</a:t>
            </a:r>
          </a:p>
          <a:p>
            <a:pPr lvl="1"/>
            <a:r>
              <a:rPr lang="en-US" sz="1400" dirty="0"/>
              <a:t>Tan delta</a:t>
            </a:r>
          </a:p>
          <a:p>
            <a:r>
              <a:rPr lang="en-US" sz="1600" dirty="0"/>
              <a:t>Fatigue</a:t>
            </a:r>
          </a:p>
          <a:p>
            <a:pPr lvl="1"/>
            <a:r>
              <a:rPr lang="en-US" sz="1400" dirty="0"/>
              <a:t>Cycles to failure</a:t>
            </a:r>
          </a:p>
          <a:p>
            <a:pPr lvl="1"/>
            <a:r>
              <a:rPr lang="en-US" sz="1400" dirty="0"/>
              <a:t>Tangent stiffness</a:t>
            </a:r>
          </a:p>
          <a:p>
            <a:pPr lvl="1"/>
            <a:r>
              <a:rPr lang="en-US" sz="1400" dirty="0"/>
              <a:t>Peak cyclic strain</a:t>
            </a:r>
          </a:p>
          <a:p>
            <a:pPr lvl="1"/>
            <a:r>
              <a:rPr lang="en-US" sz="1400" dirty="0"/>
              <a:t>Hysteresis</a:t>
            </a:r>
          </a:p>
          <a:p>
            <a:pPr lvl="1"/>
            <a:r>
              <a:rPr lang="en-US" sz="1400" dirty="0"/>
              <a:t>Laxity/damage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Response to Load</a:t>
            </a:r>
          </a:p>
        </p:txBody>
      </p:sp>
    </p:spTree>
    <p:extLst>
      <p:ext uri="{BB962C8B-B14F-4D97-AF65-F5344CB8AC3E}">
        <p14:creationId xmlns:p14="http://schemas.microsoft.com/office/powerpoint/2010/main" val="39192597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behavior</a:t>
            </a:r>
          </a:p>
        </p:txBody>
      </p:sp>
      <p:pic>
        <p:nvPicPr>
          <p:cNvPr id="4" name="Content Placeholder 3" descr="F7.medium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79" r="-3779"/>
          <a:stretch>
            <a:fillRect/>
          </a:stretch>
        </p:blipFill>
        <p:spPr bwMode="auto">
          <a:xfrm>
            <a:off x="685800" y="1752600"/>
            <a:ext cx="7860857" cy="4418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914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Load-displacement response</a:t>
            </a:r>
          </a:p>
        </p:txBody>
      </p:sp>
    </p:spTree>
    <p:extLst>
      <p:ext uri="{BB962C8B-B14F-4D97-AF65-F5344CB8AC3E}">
        <p14:creationId xmlns:p14="http://schemas.microsoft.com/office/powerpoint/2010/main" val="1784191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Elastic behavior</a:t>
            </a:r>
          </a:p>
        </p:txBody>
      </p:sp>
      <p:pic>
        <p:nvPicPr>
          <p:cNvPr id="4" name="Content Placeholder 3" descr="F8.medium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226" r="-8226"/>
          <a:stretch>
            <a:fillRect/>
          </a:stretch>
        </p:blipFill>
        <p:spPr>
          <a:xfrm>
            <a:off x="782540" y="1752600"/>
            <a:ext cx="7863082" cy="4419600"/>
          </a:xfrm>
        </p:spPr>
      </p:pic>
      <p:sp>
        <p:nvSpPr>
          <p:cNvPr id="5" name="TextBox 4"/>
          <p:cNvSpPr txBox="1"/>
          <p:nvPr/>
        </p:nvSpPr>
        <p:spPr>
          <a:xfrm>
            <a:off x="533400" y="914400"/>
            <a:ext cx="48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Stress-Strain response</a:t>
            </a:r>
          </a:p>
        </p:txBody>
      </p:sp>
    </p:spTree>
    <p:extLst>
      <p:ext uri="{BB962C8B-B14F-4D97-AF65-F5344CB8AC3E}">
        <p14:creationId xmlns:p14="http://schemas.microsoft.com/office/powerpoint/2010/main" val="30787038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Experimental Factors Influencing Tendon Properties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85800" y="990600"/>
            <a:ext cx="5943600" cy="3886200"/>
          </a:xfrm>
        </p:spPr>
        <p:txBody>
          <a:bodyPr>
            <a:normAutofit/>
          </a:bodyPr>
          <a:lstStyle/>
          <a:p>
            <a:r>
              <a:rPr lang="en-US" dirty="0"/>
              <a:t>Testing environment</a:t>
            </a:r>
          </a:p>
          <a:p>
            <a:pPr lvl="1"/>
            <a:r>
              <a:rPr lang="en-US" dirty="0"/>
              <a:t>Temperature, humidity</a:t>
            </a:r>
          </a:p>
          <a:p>
            <a:r>
              <a:rPr lang="en-US" dirty="0"/>
              <a:t>Gripping</a:t>
            </a:r>
          </a:p>
          <a:p>
            <a:pPr lvl="1"/>
            <a:r>
              <a:rPr lang="en-US" dirty="0"/>
              <a:t>minimize slipping and stress concentrations</a:t>
            </a:r>
          </a:p>
          <a:p>
            <a:r>
              <a:rPr lang="en-US" dirty="0"/>
              <a:t>Rate of loading</a:t>
            </a:r>
          </a:p>
          <a:p>
            <a:r>
              <a:rPr lang="en-US" dirty="0"/>
              <a:t>Proper specimen storage</a:t>
            </a:r>
          </a:p>
          <a:p>
            <a:r>
              <a:rPr lang="en-US" dirty="0"/>
              <a:t>Strain measurement</a:t>
            </a:r>
          </a:p>
          <a:p>
            <a:pPr lvl="1"/>
            <a:r>
              <a:rPr lang="en-US" dirty="0"/>
              <a:t>Grip-to-grip</a:t>
            </a:r>
          </a:p>
          <a:p>
            <a:pPr lvl="1"/>
            <a:r>
              <a:rPr lang="en-US" dirty="0"/>
              <a:t>Local: contact, non-contact</a:t>
            </a:r>
          </a:p>
          <a:p>
            <a:pPr marL="0" indent="0">
              <a:buNone/>
            </a:pPr>
            <a:endParaRPr lang="en-US" dirty="0"/>
          </a:p>
          <a:p>
            <a:pPr marL="357187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79496"/>
      </p:ext>
    </p:extLst>
  </p:cSld>
  <p:clrMapOvr>
    <a:masterClrMapping/>
  </p:clrMapOvr>
</p:sld>
</file>

<file path=ppt/theme/theme1.xml><?xml version="1.0" encoding="utf-8"?>
<a:theme xmlns:a="http://schemas.openxmlformats.org/drawingml/2006/main" name="McKayTemplate_new_v2 (1)">
  <a:themeElements>
    <a:clrScheme name="Penn Medicine Template 2009 10">
      <a:dk1>
        <a:srgbClr val="000000"/>
      </a:dk1>
      <a:lt1>
        <a:srgbClr val="FFFFFF"/>
      </a:lt1>
      <a:dk2>
        <a:srgbClr val="800000"/>
      </a:dk2>
      <a:lt2>
        <a:srgbClr val="C0C0C0"/>
      </a:lt2>
      <a:accent1>
        <a:srgbClr val="0099E6"/>
      </a:accent1>
      <a:accent2>
        <a:srgbClr val="F6C700"/>
      </a:accent2>
      <a:accent3>
        <a:srgbClr val="FFFFFF"/>
      </a:accent3>
      <a:accent4>
        <a:srgbClr val="000000"/>
      </a:accent4>
      <a:accent5>
        <a:srgbClr val="AACAF0"/>
      </a:accent5>
      <a:accent6>
        <a:srgbClr val="DFB400"/>
      </a:accent6>
      <a:hlink>
        <a:srgbClr val="003399"/>
      </a:hlink>
      <a:folHlink>
        <a:srgbClr val="6600CC"/>
      </a:folHlink>
    </a:clrScheme>
    <a:fontScheme name="Penn Medicine Template 2009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ambria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Cambria" pitchFamily="18" charset="0"/>
          </a:defRPr>
        </a:defPPr>
      </a:lstStyle>
    </a:lnDef>
  </a:objectDefaults>
  <a:extraClrSchemeLst>
    <a:extraClrScheme>
      <a:clrScheme name="Penn Medicine Template 2009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nn Medicine Template 2009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8">
        <a:dk1>
          <a:srgbClr val="4A85FA"/>
        </a:dk1>
        <a:lt1>
          <a:srgbClr val="FFFFFF"/>
        </a:lt1>
        <a:dk2>
          <a:srgbClr val="001D3A"/>
        </a:dk2>
        <a:lt2>
          <a:srgbClr val="003366"/>
        </a:lt2>
        <a:accent1>
          <a:srgbClr val="A66E5A"/>
        </a:accent1>
        <a:accent2>
          <a:srgbClr val="BA003E"/>
        </a:accent2>
        <a:accent3>
          <a:srgbClr val="AAABAE"/>
        </a:accent3>
        <a:accent4>
          <a:srgbClr val="DADADA"/>
        </a:accent4>
        <a:accent5>
          <a:srgbClr val="D0BAB5"/>
        </a:accent5>
        <a:accent6>
          <a:srgbClr val="A80037"/>
        </a:accent6>
        <a:hlink>
          <a:srgbClr val="666633"/>
        </a:hlink>
        <a:folHlink>
          <a:srgbClr val="FEC42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nn Medicine Template 2009 9">
        <a:dk1>
          <a:srgbClr val="000000"/>
        </a:dk1>
        <a:lt1>
          <a:srgbClr val="FFFFFF"/>
        </a:lt1>
        <a:dk2>
          <a:srgbClr val="A20000"/>
        </a:dk2>
        <a:lt2>
          <a:srgbClr val="C0C0C0"/>
        </a:lt2>
        <a:accent1>
          <a:srgbClr val="0099E6"/>
        </a:accent1>
        <a:accent2>
          <a:srgbClr val="F6C700"/>
        </a:accent2>
        <a:accent3>
          <a:srgbClr val="FFFFFF"/>
        </a:accent3>
        <a:accent4>
          <a:srgbClr val="000000"/>
        </a:accent4>
        <a:accent5>
          <a:srgbClr val="AACAF0"/>
        </a:accent5>
        <a:accent6>
          <a:srgbClr val="DFB400"/>
        </a:accent6>
        <a:hlink>
          <a:srgbClr val="00339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nn Medicine Template 2009 10">
        <a:dk1>
          <a:srgbClr val="000000"/>
        </a:dk1>
        <a:lt1>
          <a:srgbClr val="FFFFFF"/>
        </a:lt1>
        <a:dk2>
          <a:srgbClr val="800000"/>
        </a:dk2>
        <a:lt2>
          <a:srgbClr val="C0C0C0"/>
        </a:lt2>
        <a:accent1>
          <a:srgbClr val="0099E6"/>
        </a:accent1>
        <a:accent2>
          <a:srgbClr val="F6C700"/>
        </a:accent2>
        <a:accent3>
          <a:srgbClr val="FFFFFF"/>
        </a:accent3>
        <a:accent4>
          <a:srgbClr val="000000"/>
        </a:accent4>
        <a:accent5>
          <a:srgbClr val="AACAF0"/>
        </a:accent5>
        <a:accent6>
          <a:srgbClr val="DFB400"/>
        </a:accent6>
        <a:hlink>
          <a:srgbClr val="003399"/>
        </a:hlink>
        <a:folHlink>
          <a:srgbClr val="66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McKayTemplate_new_v2 (1)</Template>
  <TotalTime>21513</TotalTime>
  <Words>858</Words>
  <Application>Microsoft Office PowerPoint</Application>
  <PresentationFormat>On-screen Show (4:3)</PresentationFormat>
  <Paragraphs>187</Paragraphs>
  <Slides>38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Calibri</vt:lpstr>
      <vt:lpstr>Cambria Math</vt:lpstr>
      <vt:lpstr>Franklin Gothic Book</vt:lpstr>
      <vt:lpstr>Wingdings</vt:lpstr>
      <vt:lpstr>McKayTemplate_new_v2 (1)</vt:lpstr>
      <vt:lpstr>Mechanical Response of Tendons, Ligaments, and Skin: A Practical Approach</vt:lpstr>
      <vt:lpstr>Feedback</vt:lpstr>
      <vt:lpstr>Let’s get into it.</vt:lpstr>
      <vt:lpstr>Just kidding…</vt:lpstr>
      <vt:lpstr>Tendon/Ligament</vt:lpstr>
      <vt:lpstr>Mechanical Response to Load</vt:lpstr>
      <vt:lpstr>Elastic behavior</vt:lpstr>
      <vt:lpstr>Elastic behavior</vt:lpstr>
      <vt:lpstr>Experimental Factors Influencing Tendon Properties</vt:lpstr>
      <vt:lpstr>Experimental Factors Influencing Tendon Properties</vt:lpstr>
      <vt:lpstr>Temperature</vt:lpstr>
      <vt:lpstr>Humidity</vt:lpstr>
      <vt:lpstr>Specimen storage</vt:lpstr>
      <vt:lpstr>Gripping</vt:lpstr>
      <vt:lpstr>Strain measurement</vt:lpstr>
      <vt:lpstr>Cross-sectional Area</vt:lpstr>
      <vt:lpstr>What can we test?</vt:lpstr>
      <vt:lpstr>How do we test the supra?</vt:lpstr>
      <vt:lpstr>How do we test the supra?</vt:lpstr>
      <vt:lpstr>How do we test Achilles tendon?</vt:lpstr>
      <vt:lpstr>How do we test the Achilles?</vt:lpstr>
      <vt:lpstr>How do we test the patellar tendon?</vt:lpstr>
      <vt:lpstr>How do we test the patellar tendon?</vt:lpstr>
      <vt:lpstr>How do we test the patellar tendon?</vt:lpstr>
      <vt:lpstr>How do we test FDL?</vt:lpstr>
      <vt:lpstr>How do we test the FDL?</vt:lpstr>
      <vt:lpstr>How do we test ACL?</vt:lpstr>
      <vt:lpstr>How do we test the ACL?</vt:lpstr>
      <vt:lpstr>How do we test the ACL?</vt:lpstr>
      <vt:lpstr>How do we test the ACL?</vt:lpstr>
      <vt:lpstr>How do we test the ACL?</vt:lpstr>
      <vt:lpstr>Gauge length Vs. Tendon length</vt:lpstr>
      <vt:lpstr>Viscoelastic behavior</vt:lpstr>
      <vt:lpstr>Viscoelastic behavior</vt:lpstr>
      <vt:lpstr>Cyclic Loading</vt:lpstr>
      <vt:lpstr>Dynamic Modulus</vt:lpstr>
      <vt:lpstr>Tan(δ)</vt:lpstr>
      <vt:lpstr>Fatigue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Hast</dc:creator>
  <cp:lastModifiedBy>Snehal Shetye</cp:lastModifiedBy>
  <cp:revision>130</cp:revision>
  <dcterms:created xsi:type="dcterms:W3CDTF">2013-09-12T13:53:57Z</dcterms:created>
  <dcterms:modified xsi:type="dcterms:W3CDTF">2020-09-02T18:30:06Z</dcterms:modified>
</cp:coreProperties>
</file>